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642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641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6546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67899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81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22216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6560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5355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8044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7627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258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CFC4CF-2F4C-4B68-B4A0-660F639198FB}" type="datetimeFigureOut">
              <a:rPr lang="pt-PT" smtClean="0"/>
              <a:pPr/>
              <a:t>19-09-2018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4E0395-DA3D-41D9-9F29-87474C55C8DB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178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5400" b="1" dirty="0" err="1" smtClean="0"/>
              <a:t>Innovative</a:t>
            </a:r>
            <a:r>
              <a:rPr lang="pt-PT" sz="5400" b="1" dirty="0" smtClean="0"/>
              <a:t> </a:t>
            </a:r>
            <a:r>
              <a:rPr lang="pt-PT" sz="5400" b="1" dirty="0" err="1" smtClean="0"/>
              <a:t>approaches</a:t>
            </a:r>
            <a:r>
              <a:rPr lang="pt-PT" sz="5400" b="1" dirty="0" smtClean="0"/>
              <a:t> to </a:t>
            </a:r>
            <a:r>
              <a:rPr lang="pt-PT" sz="5400" b="1" dirty="0" err="1" smtClean="0"/>
              <a:t>teaching</a:t>
            </a:r>
            <a:endParaRPr lang="pt-PT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err="1" smtClean="0"/>
              <a:t>Helsinquia</a:t>
            </a:r>
            <a:r>
              <a:rPr lang="pt-PT" dirty="0"/>
              <a:t> </a:t>
            </a:r>
            <a:r>
              <a:rPr lang="pt-PT" dirty="0" smtClean="0"/>
              <a:t>– 6 </a:t>
            </a:r>
            <a:r>
              <a:rPr lang="pt-PT" cap="none" dirty="0" smtClean="0"/>
              <a:t>a</a:t>
            </a:r>
            <a:r>
              <a:rPr lang="pt-PT" dirty="0" smtClean="0"/>
              <a:t> 10 </a:t>
            </a:r>
            <a:r>
              <a:rPr lang="pt-PT" cap="none" dirty="0" smtClean="0"/>
              <a:t>agosto</a:t>
            </a:r>
            <a:endParaRPr lang="pt-PT" cap="none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425" y="846720"/>
            <a:ext cx="6962776" cy="256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90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t-PT" dirty="0" smtClean="0"/>
          </a:p>
          <a:p>
            <a:r>
              <a:rPr lang="pt-PT" b="1" dirty="0" err="1"/>
              <a:t>Task</a:t>
            </a:r>
            <a:r>
              <a:rPr lang="pt-PT" b="1" dirty="0"/>
              <a:t> </a:t>
            </a:r>
            <a:r>
              <a:rPr lang="pt-PT" b="1" dirty="0" err="1"/>
              <a:t>based</a:t>
            </a:r>
            <a:r>
              <a:rPr lang="pt-PT" b="1" dirty="0"/>
              <a:t> </a:t>
            </a:r>
            <a:r>
              <a:rPr lang="pt-PT" b="1" dirty="0" err="1"/>
              <a:t>learning</a:t>
            </a:r>
            <a:r>
              <a:rPr lang="pt-PT" b="1" dirty="0"/>
              <a:t> </a:t>
            </a:r>
            <a:r>
              <a:rPr lang="pt-PT" dirty="0"/>
              <a:t>– aprendizagem baseada em tarefas: Pré-tarefa/ Tarefa/ Revisão (Pós-tarefa</a:t>
            </a:r>
            <a:r>
              <a:rPr lang="pt-PT" dirty="0" smtClean="0"/>
              <a:t>)</a:t>
            </a:r>
          </a:p>
          <a:p>
            <a:r>
              <a:rPr lang="pt-PT" dirty="0" smtClean="0"/>
              <a:t>1. Qual era mais frio, o polo norte ou o polo sul? – Deu-se exercício V/F, soluções, texto para esclarecer</a:t>
            </a:r>
          </a:p>
          <a:p>
            <a:r>
              <a:rPr lang="pt-PT" dirty="0" smtClean="0"/>
              <a:t>2. Eu saltei do </a:t>
            </a:r>
            <a:r>
              <a:rPr lang="pt-PT" dirty="0" err="1" smtClean="0"/>
              <a:t>Empire</a:t>
            </a:r>
            <a:r>
              <a:rPr lang="pt-PT" dirty="0" smtClean="0"/>
              <a:t> </a:t>
            </a:r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Building</a:t>
            </a:r>
            <a:r>
              <a:rPr lang="pt-PT" dirty="0" smtClean="0"/>
              <a:t> – escrever artigo a partir de um conjunto de frases.</a:t>
            </a:r>
            <a:endParaRPr lang="pt-PT" dirty="0"/>
          </a:p>
          <a:p>
            <a:r>
              <a:rPr lang="pt-PT" dirty="0"/>
              <a:t>Tarefa: Método PPP – </a:t>
            </a:r>
            <a:r>
              <a:rPr lang="pt-PT" dirty="0" err="1" smtClean="0"/>
              <a:t>Presentation</a:t>
            </a:r>
            <a:r>
              <a:rPr lang="pt-PT" dirty="0" smtClean="0"/>
              <a:t> – </a:t>
            </a:r>
          </a:p>
          <a:p>
            <a:r>
              <a:rPr lang="pt-PT" dirty="0" smtClean="0"/>
              <a:t>                                     - </a:t>
            </a:r>
            <a:r>
              <a:rPr lang="pt-PT" dirty="0" err="1" smtClean="0"/>
              <a:t>Practice</a:t>
            </a:r>
            <a:r>
              <a:rPr lang="pt-PT" dirty="0" smtClean="0"/>
              <a:t> – </a:t>
            </a:r>
          </a:p>
          <a:p>
            <a:r>
              <a:rPr lang="pt-PT" dirty="0" smtClean="0"/>
              <a:t>                                     </a:t>
            </a:r>
            <a:r>
              <a:rPr lang="pt-PT" dirty="0"/>
              <a:t>- </a:t>
            </a:r>
            <a:r>
              <a:rPr lang="pt-PT" dirty="0" err="1" smtClean="0"/>
              <a:t>Production</a:t>
            </a:r>
            <a:r>
              <a:rPr lang="pt-PT" dirty="0" smtClean="0"/>
              <a:t> –</a:t>
            </a:r>
          </a:p>
          <a:p>
            <a:r>
              <a:rPr lang="pt-PT" dirty="0" smtClean="0"/>
              <a:t>Tipos </a:t>
            </a:r>
            <a:r>
              <a:rPr lang="pt-PT" dirty="0"/>
              <a:t>de questões: controversas, problemas, mistérios, abertas ou fechadas - essenciais</a:t>
            </a:r>
          </a:p>
          <a:p>
            <a:r>
              <a:rPr lang="pt-PT" dirty="0"/>
              <a:t>Tipos de tarefa: </a:t>
            </a:r>
            <a:r>
              <a:rPr lang="pt-PT" b="1" dirty="0"/>
              <a:t>Atividade de lacuna de informação; Atividade de raciocínio; Atividade de gap de opinião</a:t>
            </a:r>
          </a:p>
          <a:p>
            <a:r>
              <a:rPr lang="pt-PT" dirty="0"/>
              <a:t>Após a tarefa: Corrigir o </a:t>
            </a:r>
            <a:r>
              <a:rPr lang="pt-PT" dirty="0" err="1" smtClean="0"/>
              <a:t>trab</a:t>
            </a:r>
            <a:r>
              <a:rPr lang="pt-PT" dirty="0" smtClean="0"/>
              <a:t>. </a:t>
            </a:r>
            <a:r>
              <a:rPr lang="pt-PT" dirty="0"/>
              <a:t>uns dos outros, texto para clarificar, apresentação, montagem, etc.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4105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pt-PT" sz="900" b="1" dirty="0" smtClean="0"/>
          </a:p>
          <a:p>
            <a:pPr lvl="0"/>
            <a:r>
              <a:rPr lang="pt-PT" b="1" dirty="0" smtClean="0"/>
              <a:t>Adaptação </a:t>
            </a:r>
            <a:r>
              <a:rPr lang="pt-PT" b="1" dirty="0"/>
              <a:t>de materiais didáticos (turmas diferenciadas</a:t>
            </a:r>
            <a:r>
              <a:rPr lang="pt-PT" b="1" dirty="0" smtClean="0"/>
              <a:t>)</a:t>
            </a:r>
          </a:p>
          <a:p>
            <a:pPr lvl="0"/>
            <a:endParaRPr lang="pt-PT" sz="900" b="1" dirty="0" smtClean="0"/>
          </a:p>
          <a:p>
            <a:pPr lvl="0">
              <a:spcBef>
                <a:spcPts val="0"/>
              </a:spcBef>
            </a:pPr>
            <a:r>
              <a:rPr lang="pt-PT" dirty="0" smtClean="0"/>
              <a:t>Teoria das Múltiplas inteligências de </a:t>
            </a:r>
            <a:r>
              <a:rPr lang="pt-PT" dirty="0" err="1" smtClean="0"/>
              <a:t>Gardner</a:t>
            </a:r>
            <a:r>
              <a:rPr lang="pt-PT" dirty="0" smtClean="0"/>
              <a:t> – </a:t>
            </a:r>
          </a:p>
          <a:p>
            <a:pPr lvl="0">
              <a:spcBef>
                <a:spcPts val="0"/>
              </a:spcBef>
            </a:pPr>
            <a:r>
              <a:rPr lang="pt-PT" dirty="0" smtClean="0"/>
              <a:t>respeitar as diferenças e ritmos de aprendizagem</a:t>
            </a:r>
          </a:p>
          <a:p>
            <a:pPr lvl="0"/>
            <a:endParaRPr lang="pt-PT" sz="900" dirty="0" smtClean="0"/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pt-PT" dirty="0" smtClean="0"/>
              <a:t>Questão – Os dinossauros beberam a mesma água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pt-PT" dirty="0" smtClean="0"/>
              <a:t>que nós hoje bebemos?</a:t>
            </a:r>
          </a:p>
          <a:p>
            <a:pPr lvl="0"/>
            <a:r>
              <a:rPr lang="pt-PT" dirty="0" smtClean="0"/>
              <a:t>Representar ciclo da água, através de:</a:t>
            </a:r>
          </a:p>
          <a:p>
            <a:pPr lvl="0"/>
            <a:r>
              <a:rPr lang="pt-PT" dirty="0" smtClean="0"/>
              <a:t>- Música</a:t>
            </a:r>
          </a:p>
          <a:p>
            <a:pPr lvl="0"/>
            <a:r>
              <a:rPr lang="pt-PT" dirty="0" smtClean="0"/>
              <a:t>- Dramatização</a:t>
            </a:r>
          </a:p>
          <a:p>
            <a:pPr lvl="0"/>
            <a:r>
              <a:rPr lang="pt-PT" dirty="0" smtClean="0"/>
              <a:t>- Desenho</a:t>
            </a:r>
          </a:p>
          <a:p>
            <a:pPr lvl="0"/>
            <a:r>
              <a:rPr lang="pt-PT" dirty="0" smtClean="0"/>
              <a:t>- Quadro síntese</a:t>
            </a:r>
            <a:endParaRPr lang="pt-PT" dirty="0"/>
          </a:p>
        </p:txBody>
      </p:sp>
      <p:pic>
        <p:nvPicPr>
          <p:cNvPr id="2051" name="Picture 3" descr="F:\recovered\Erasmus+\formacao_agosto_Carmen_Fatima\ICT_2018_Fotos\IMG_4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0041" y="2281435"/>
            <a:ext cx="4259261" cy="319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recovered\Erasmus+\formacao_agosto_Carmen_Fatima\ICT_2018_Fotos\20180808_1429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18"/>
          <a:stretch/>
        </p:blipFill>
        <p:spPr bwMode="auto">
          <a:xfrm>
            <a:off x="4572000" y="3567660"/>
            <a:ext cx="3600448" cy="244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04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PT" dirty="0" smtClean="0"/>
              <a:t>Conteúdo: Teorema de Pitágoras</a:t>
            </a:r>
          </a:p>
          <a:p>
            <a:r>
              <a:rPr lang="pt-PT" dirty="0" smtClean="0"/>
              <a:t>Explicação diferente para cada tipo de Inteligência:</a:t>
            </a:r>
          </a:p>
          <a:p>
            <a:r>
              <a:rPr lang="pt-PT" dirty="0" smtClean="0"/>
              <a:t>- Corporal-cinestésica ( através do corpo vertical encostado a uma parede)</a:t>
            </a:r>
          </a:p>
          <a:p>
            <a:r>
              <a:rPr lang="pt-PT" dirty="0" smtClean="0"/>
              <a:t>- Espacial (blocos de construção)</a:t>
            </a:r>
          </a:p>
          <a:p>
            <a:r>
              <a:rPr lang="pt-PT" dirty="0" smtClean="0"/>
              <a:t>- Lógico- matemática (fórmula)</a:t>
            </a:r>
          </a:p>
          <a:p>
            <a:r>
              <a:rPr lang="pt-PT" dirty="0" smtClean="0"/>
              <a:t>- Linguístico (descrever a fórmula)</a:t>
            </a:r>
          </a:p>
          <a:p>
            <a:r>
              <a:rPr lang="pt-PT" dirty="0" smtClean="0"/>
              <a:t>- Música (a letra associa mnemónica para fórmula)</a:t>
            </a:r>
          </a:p>
          <a:p>
            <a:r>
              <a:rPr lang="pt-PT" dirty="0" smtClean="0"/>
              <a:t>- Interpessoal (atividade de grupo)</a:t>
            </a:r>
            <a:endParaRPr lang="pt-PT" dirty="0"/>
          </a:p>
        </p:txBody>
      </p:sp>
      <p:pic>
        <p:nvPicPr>
          <p:cNvPr id="4" name="Picture 2" descr="F:\recovered\Erasmus+\formacao_agosto_Carmen_Fatima\ICT_2018_Fotos\IMG_4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173" y="3157536"/>
            <a:ext cx="3689352" cy="276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533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088901"/>
          </a:xfrm>
        </p:spPr>
        <p:txBody>
          <a:bodyPr>
            <a:normAutofit fontScale="92500" lnSpcReduction="10000"/>
          </a:bodyPr>
          <a:lstStyle/>
          <a:p>
            <a:endParaRPr lang="pt-PT" sz="900" b="1" dirty="0" smtClean="0"/>
          </a:p>
          <a:p>
            <a:pPr algn="ctr"/>
            <a:r>
              <a:rPr lang="pt-PT" b="1" dirty="0" smtClean="0"/>
              <a:t>TIC </a:t>
            </a:r>
            <a:r>
              <a:rPr lang="pt-PT" b="1" dirty="0"/>
              <a:t>como ferramenta para o desenvolvimento da criatividade e pensamento </a:t>
            </a:r>
            <a:r>
              <a:rPr lang="pt-PT" b="1" dirty="0" smtClean="0"/>
              <a:t>crítico:</a:t>
            </a:r>
            <a:endParaRPr lang="pt-PT" b="1" dirty="0"/>
          </a:p>
          <a:p>
            <a:endParaRPr lang="pt-PT" sz="1050" dirty="0" smtClean="0"/>
          </a:p>
          <a:p>
            <a:r>
              <a:rPr lang="pt-PT" b="1" dirty="0" smtClean="0"/>
              <a:t>QR </a:t>
            </a:r>
            <a:r>
              <a:rPr lang="pt-PT" b="1" dirty="0" err="1" smtClean="0"/>
              <a:t>code</a:t>
            </a:r>
            <a:r>
              <a:rPr lang="pt-PT" b="1" dirty="0" smtClean="0"/>
              <a:t> </a:t>
            </a:r>
            <a:r>
              <a:rPr lang="pt-PT" b="1" dirty="0" err="1" smtClean="0"/>
              <a:t>criator</a:t>
            </a:r>
            <a:r>
              <a:rPr lang="pt-PT" dirty="0" smtClean="0"/>
              <a:t>, idêntico ao </a:t>
            </a:r>
            <a:r>
              <a:rPr lang="pt-PT" b="1" dirty="0" err="1" smtClean="0"/>
              <a:t>I-nigma</a:t>
            </a:r>
            <a:endParaRPr lang="pt-PT" b="1" dirty="0" smtClean="0"/>
          </a:p>
          <a:p>
            <a:r>
              <a:rPr lang="pt-PT" b="1" dirty="0" err="1" smtClean="0"/>
              <a:t>Edpuzzle</a:t>
            </a:r>
            <a:r>
              <a:rPr lang="pt-PT" dirty="0" smtClean="0"/>
              <a:t> – Usa vídeos para os alunos verem em casa, com as nossas explicações, com legendas, comentários ou até com questões para eles responderem. Permite usar a aula como espaço mais interativo e em aula inversa.</a:t>
            </a:r>
          </a:p>
          <a:p>
            <a:r>
              <a:rPr lang="pt-PT" b="1" dirty="0" err="1" smtClean="0"/>
              <a:t>Joinquizizz</a:t>
            </a:r>
            <a:r>
              <a:rPr lang="pt-PT" dirty="0" smtClean="0"/>
              <a:t> – Colocar questionários através da net, na sala ou fora da sala, através de código.</a:t>
            </a:r>
          </a:p>
          <a:p>
            <a:r>
              <a:rPr lang="pt-PT" b="1" dirty="0" err="1" smtClean="0"/>
              <a:t>Clickers</a:t>
            </a:r>
            <a:r>
              <a:rPr lang="pt-PT" dirty="0" smtClean="0"/>
              <a:t> – Escolhido o tema, os alunos respondem a questões muito variadas colocadas pelo professor na aula ou em casa, usando PC, i-</a:t>
            </a:r>
            <a:r>
              <a:rPr lang="pt-PT" dirty="0" err="1" smtClean="0"/>
              <a:t>pad</a:t>
            </a:r>
            <a:r>
              <a:rPr lang="pt-PT" dirty="0" smtClean="0"/>
              <a:t> ou </a:t>
            </a:r>
            <a:r>
              <a:rPr lang="pt-PT" dirty="0" err="1" smtClean="0"/>
              <a:t>chromebook</a:t>
            </a:r>
            <a:endParaRPr lang="pt-PT" dirty="0" smtClean="0"/>
          </a:p>
          <a:p>
            <a:r>
              <a:rPr lang="pt-PT" b="1" dirty="0" err="1" smtClean="0"/>
              <a:t>Plickers</a:t>
            </a:r>
            <a:r>
              <a:rPr lang="pt-PT" b="1" dirty="0" smtClean="0"/>
              <a:t> </a:t>
            </a:r>
            <a:r>
              <a:rPr lang="pt-PT" dirty="0" smtClean="0"/>
              <a:t>– Com sistemas de cartões plastificados e numerados( nº do aluno), telemóvel e computador, usados em questionários com 4 respostas, e que permite visualizar os resultados de imediato.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321923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635796" y="2358067"/>
            <a:ext cx="4022725" cy="3017043"/>
          </a:xfrm>
        </p:spPr>
      </p:pic>
      <p:pic>
        <p:nvPicPr>
          <p:cNvPr id="3074" name="Picture 2" descr="F:\recovered\Erasmus+\formacao_agosto_Carmen_Fatima\ICT_2018_Fotos\20180810_105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137" y="1887139"/>
            <a:ext cx="5386388" cy="40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240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ecovered\Erasmus+\formacao_agosto_Carmen_Fatima\ICT_2018_Fotos\IMG_40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921" y="1856724"/>
            <a:ext cx="4687168" cy="35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recovered\Erasmus+\formacao_agosto_Carmen_Fatima\ICT_2018_Fotos\IMG_4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4597" y="1704522"/>
            <a:ext cx="4890103" cy="36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recovered\Erasmus+\formacao_agosto_Carmen_Fatima\ICT_2018_Fotos\IMG_4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06400" y="-109728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recovered\Erasmus+\formacao_agosto_Carmen_Fatima\ICT_2018_Fotos\IMG_40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06400" y="-109728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recovered\Erasmus+\formacao_agosto_Carmen_Fatima\ICT_2018_Fotos\IMG_40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06400" y="-1097280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54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32015"/>
            <a:ext cx="10058400" cy="1205345"/>
          </a:xfrm>
        </p:spPr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990" y="1886989"/>
            <a:ext cx="5360690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097280" y="2044930"/>
            <a:ext cx="1961804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22 FORMANDOS</a:t>
            </a:r>
          </a:p>
          <a:p>
            <a:endParaRPr lang="pt-PT" sz="1050" dirty="0" smtClean="0"/>
          </a:p>
          <a:p>
            <a:r>
              <a:rPr lang="pt-PT" sz="2000" dirty="0" smtClean="0"/>
              <a:t>Portugal</a:t>
            </a:r>
          </a:p>
          <a:p>
            <a:r>
              <a:rPr lang="pt-PT" sz="2000" dirty="0" smtClean="0"/>
              <a:t>Espanha</a:t>
            </a:r>
          </a:p>
          <a:p>
            <a:r>
              <a:rPr lang="pt-PT" sz="2000" dirty="0" smtClean="0"/>
              <a:t>Grécia</a:t>
            </a:r>
          </a:p>
          <a:p>
            <a:r>
              <a:rPr lang="pt-PT" sz="2000" dirty="0" smtClean="0"/>
              <a:t>Alemanha</a:t>
            </a:r>
          </a:p>
          <a:p>
            <a:r>
              <a:rPr lang="pt-PT" sz="2000" dirty="0" smtClean="0"/>
              <a:t>Hungria</a:t>
            </a:r>
          </a:p>
          <a:p>
            <a:r>
              <a:rPr lang="pt-PT" sz="2000" dirty="0" smtClean="0"/>
              <a:t>Croácia</a:t>
            </a:r>
          </a:p>
          <a:p>
            <a:r>
              <a:rPr lang="pt-PT" sz="2000" dirty="0" smtClean="0"/>
              <a:t>Eslovénia</a:t>
            </a:r>
          </a:p>
          <a:p>
            <a:r>
              <a:rPr lang="pt-PT" sz="2000" dirty="0" smtClean="0"/>
              <a:t>Bulgária</a:t>
            </a:r>
          </a:p>
          <a:p>
            <a:r>
              <a:rPr lang="pt-PT" sz="2000" dirty="0" smtClean="0"/>
              <a:t>França – Reunião</a:t>
            </a:r>
          </a:p>
          <a:p>
            <a:r>
              <a:rPr lang="pt-PT" sz="2000" dirty="0" smtClean="0"/>
              <a:t>Polónia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91346" y="4553309"/>
            <a:ext cx="244394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2 FORMADORES</a:t>
            </a:r>
          </a:p>
          <a:p>
            <a:endParaRPr lang="pt-PT" sz="1050" dirty="0"/>
          </a:p>
          <a:p>
            <a:r>
              <a:rPr lang="pt-PT" sz="2000" dirty="0" smtClean="0"/>
              <a:t>Índia</a:t>
            </a:r>
          </a:p>
          <a:p>
            <a:r>
              <a:rPr lang="pt-PT" sz="2000" dirty="0" smtClean="0"/>
              <a:t>República Checa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xmlns="" val="238882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 err="1"/>
              <a:t>Innovative</a:t>
            </a:r>
            <a:r>
              <a:rPr lang="pt-PT" sz="3600" b="1" dirty="0"/>
              <a:t> </a:t>
            </a:r>
            <a:r>
              <a:rPr lang="pt-PT" sz="3600" b="1" dirty="0" err="1"/>
              <a:t>approaches</a:t>
            </a:r>
            <a:r>
              <a:rPr lang="pt-PT" sz="3600" b="1" dirty="0"/>
              <a:t> to </a:t>
            </a:r>
            <a:r>
              <a:rPr lang="pt-PT" sz="3600" b="1" dirty="0" err="1" smtClean="0"/>
              <a:t>teaching</a:t>
            </a:r>
            <a:r>
              <a:rPr lang="pt-PT" sz="3600" b="1" dirty="0" smtClean="0"/>
              <a:t> – </a:t>
            </a:r>
            <a:br>
              <a:rPr lang="pt-PT" sz="3600" b="1" dirty="0" smtClean="0"/>
            </a:br>
            <a:r>
              <a:rPr lang="pt-PT" sz="3600" b="1" dirty="0" smtClean="0"/>
              <a:t>			      Abordagens inovadoras para o ensino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Este curso prático </a:t>
            </a:r>
            <a:r>
              <a:rPr lang="pt-PT" dirty="0"/>
              <a:t>pretendia:</a:t>
            </a:r>
          </a:p>
          <a:p>
            <a:pPr lvl="0"/>
            <a:r>
              <a:rPr lang="pt-PT" dirty="0" smtClean="0"/>
              <a:t>- melhorar </a:t>
            </a:r>
            <a:r>
              <a:rPr lang="pt-PT" dirty="0"/>
              <a:t>a qualidade do ensino</a:t>
            </a:r>
          </a:p>
          <a:p>
            <a:pPr lvl="0"/>
            <a:r>
              <a:rPr lang="pt-PT" dirty="0" smtClean="0"/>
              <a:t>- melhorar </a:t>
            </a:r>
            <a:r>
              <a:rPr lang="pt-PT" dirty="0"/>
              <a:t>a eficácia do processo de aprendizagem em contexto de sala de aula</a:t>
            </a:r>
          </a:p>
          <a:p>
            <a:pPr lvl="0"/>
            <a:r>
              <a:rPr lang="pt-PT" dirty="0" smtClean="0"/>
              <a:t>- melhorar </a:t>
            </a:r>
            <a:r>
              <a:rPr lang="pt-PT" dirty="0"/>
              <a:t>o trabalho colaborativo</a:t>
            </a:r>
          </a:p>
          <a:p>
            <a:pPr lvl="0"/>
            <a:r>
              <a:rPr lang="pt-PT" dirty="0" smtClean="0"/>
              <a:t>- Incentivar </a:t>
            </a:r>
            <a:endParaRPr lang="pt-PT" dirty="0"/>
          </a:p>
          <a:p>
            <a:pPr marL="449263" indent="-449263"/>
            <a:r>
              <a:rPr lang="pt-PT" dirty="0"/>
              <a:t>- criatividade</a:t>
            </a:r>
          </a:p>
          <a:p>
            <a:pPr marL="449263" indent="-449263"/>
            <a:r>
              <a:rPr lang="pt-PT" dirty="0"/>
              <a:t>- trabalho de  </a:t>
            </a:r>
            <a:r>
              <a:rPr lang="pt-PT" dirty="0" smtClean="0"/>
              <a:t>projeto</a:t>
            </a:r>
            <a:endParaRPr lang="pt-PT" dirty="0"/>
          </a:p>
          <a:p>
            <a:pPr marL="449263" indent="-449263"/>
            <a:r>
              <a:rPr lang="pt-PT" dirty="0"/>
              <a:t>- integração de alunos minoritários</a:t>
            </a:r>
          </a:p>
          <a:p>
            <a:pPr marL="449263" indent="-449263"/>
            <a:r>
              <a:rPr lang="pt-PT" dirty="0"/>
              <a:t>- usar as TIC como ferramenta para desenvolver o pensamento crítico e o trabalho     colaborativo</a:t>
            </a:r>
          </a:p>
          <a:p>
            <a:endParaRPr lang="pt-PT" dirty="0"/>
          </a:p>
        </p:txBody>
      </p:sp>
      <p:pic>
        <p:nvPicPr>
          <p:cNvPr id="1026" name="Picture 2" descr="F:\recovered\Erasmus+\formacao_agosto_Carmen_Fatima\ICT_2018_Fotos\20180807_164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9101" y="3019424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80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598516"/>
            <a:ext cx="10058400" cy="1138844"/>
          </a:xfrm>
        </p:spPr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5561"/>
          </a:xfrm>
        </p:spPr>
        <p:txBody>
          <a:bodyPr>
            <a:normAutofit/>
          </a:bodyPr>
          <a:lstStyle/>
          <a:p>
            <a:pPr algn="ctr"/>
            <a:r>
              <a:rPr lang="pt-PT" dirty="0"/>
              <a:t>O conteúdo temático e interdisciplinar foi introduzido em módulos:</a:t>
            </a:r>
          </a:p>
          <a:p>
            <a:pPr lvl="0"/>
            <a:r>
              <a:rPr lang="pt-PT" sz="1400" dirty="0"/>
              <a:t>Competências  do Século XXI</a:t>
            </a:r>
          </a:p>
          <a:p>
            <a:pPr lvl="0"/>
            <a:r>
              <a:rPr lang="pt-PT" sz="1400" dirty="0"/>
              <a:t>Pensamento Crítico e </a:t>
            </a:r>
            <a:r>
              <a:rPr lang="pt-PT" sz="1400" dirty="0" smtClean="0"/>
              <a:t>Criativo</a:t>
            </a:r>
          </a:p>
          <a:p>
            <a:pPr lvl="0"/>
            <a:endParaRPr lang="pt-PT" sz="800" dirty="0"/>
          </a:p>
          <a:p>
            <a:pPr lvl="0">
              <a:spcBef>
                <a:spcPts val="0"/>
              </a:spcBef>
            </a:pPr>
            <a:r>
              <a:rPr lang="pt-PT" sz="1400" b="1" i="1" dirty="0" err="1"/>
              <a:t>Inquiry-based</a:t>
            </a:r>
            <a:r>
              <a:rPr lang="pt-PT" sz="1400" b="1" i="1" dirty="0"/>
              <a:t> </a:t>
            </a:r>
            <a:r>
              <a:rPr lang="pt-PT" sz="1400" b="1" i="1" dirty="0" err="1"/>
              <a:t>learning</a:t>
            </a:r>
            <a:r>
              <a:rPr lang="pt-PT" sz="1400" b="1" i="1" dirty="0"/>
              <a:t>, </a:t>
            </a:r>
            <a:r>
              <a:rPr lang="pt-PT" sz="1400" b="1" i="1" dirty="0" err="1"/>
              <a:t>task-based</a:t>
            </a:r>
            <a:r>
              <a:rPr lang="pt-PT" sz="1400" b="1" i="1" dirty="0"/>
              <a:t> </a:t>
            </a:r>
            <a:r>
              <a:rPr lang="pt-PT" sz="1400" b="1" i="1" dirty="0" err="1"/>
              <a:t>learning</a:t>
            </a:r>
            <a:r>
              <a:rPr lang="pt-PT" sz="1400" dirty="0"/>
              <a:t> (Aprendizagem baseada na investigação, </a:t>
            </a:r>
            <a:endParaRPr lang="pt-PT" sz="1400" dirty="0" smtClean="0"/>
          </a:p>
          <a:p>
            <a:pPr lvl="0">
              <a:spcBef>
                <a:spcPts val="0"/>
              </a:spcBef>
            </a:pPr>
            <a:r>
              <a:rPr lang="pt-PT" sz="1400" dirty="0" smtClean="0"/>
              <a:t>aprendizagem </a:t>
            </a:r>
            <a:r>
              <a:rPr lang="pt-PT" sz="1400" dirty="0"/>
              <a:t>baseada em tarefas) centrado no aluno, aprendizagem ativa</a:t>
            </a:r>
          </a:p>
          <a:p>
            <a:pPr lvl="0"/>
            <a:r>
              <a:rPr lang="pt-PT" sz="1400" dirty="0" smtClean="0"/>
              <a:t>Uso </a:t>
            </a:r>
            <a:r>
              <a:rPr lang="pt-PT" sz="1400" dirty="0"/>
              <a:t>das ferramentas TIC para a avaliação</a:t>
            </a:r>
          </a:p>
          <a:p>
            <a:pPr lvl="0"/>
            <a:r>
              <a:rPr lang="pt-PT" sz="1400" dirty="0"/>
              <a:t>Aulas multiculturais</a:t>
            </a:r>
          </a:p>
          <a:p>
            <a:pPr lvl="0"/>
            <a:r>
              <a:rPr lang="pt-PT" sz="1400" dirty="0"/>
              <a:t>Adaptação de materiais didáticos (turmas diferenciadas)</a:t>
            </a:r>
          </a:p>
          <a:p>
            <a:pPr lvl="0"/>
            <a:r>
              <a:rPr lang="pt-PT" sz="1400" b="1" i="1" dirty="0" err="1"/>
              <a:t>Metacognition</a:t>
            </a:r>
            <a:r>
              <a:rPr lang="pt-PT" sz="1400" b="1" i="1" dirty="0"/>
              <a:t> – </a:t>
            </a:r>
            <a:r>
              <a:rPr lang="pt-PT" sz="1400" dirty="0"/>
              <a:t>Metacognição (à consciência e ao Auto monitorização do ato de aprender),  ensinando os alunos a aprender</a:t>
            </a:r>
          </a:p>
          <a:p>
            <a:pPr lvl="0"/>
            <a:r>
              <a:rPr lang="pt-PT" sz="1400" dirty="0"/>
              <a:t>TIC como ferramenta para o desenvolvimento da criatividade e pensamento crítico</a:t>
            </a:r>
          </a:p>
          <a:p>
            <a:pPr lvl="0"/>
            <a:r>
              <a:rPr lang="pt-PT" sz="1400" dirty="0"/>
              <a:t>Avaliação formativa vs. sumativa: rubricas, </a:t>
            </a:r>
            <a:r>
              <a:rPr lang="pt-PT" sz="1400" dirty="0" err="1"/>
              <a:t>checklists</a:t>
            </a:r>
            <a:r>
              <a:rPr lang="pt-PT" sz="1400" dirty="0"/>
              <a:t>, avaliação pares, auto e hétero avaliação</a:t>
            </a:r>
          </a:p>
          <a:p>
            <a:endParaRPr lang="pt-PT" dirty="0"/>
          </a:p>
        </p:txBody>
      </p:sp>
      <p:pic>
        <p:nvPicPr>
          <p:cNvPr id="4099" name="Picture 3" descr="F:\recovered\Erasmus+\formacao_agosto_Carmen_Fatima\ICT_2018_Fotos\20180807_094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4" t="17305" r="5819"/>
          <a:stretch/>
        </p:blipFill>
        <p:spPr bwMode="auto">
          <a:xfrm>
            <a:off x="7562850" y="2153026"/>
            <a:ext cx="3629025" cy="27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76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PT" b="1" dirty="0"/>
              <a:t>Os trabalhos desenvolveram-se em grupo.</a:t>
            </a:r>
            <a:endParaRPr lang="pt-PT" dirty="0"/>
          </a:p>
          <a:p>
            <a:r>
              <a:rPr lang="pt-PT" dirty="0"/>
              <a:t>A seleção dos grupos foi sempre diferente: </a:t>
            </a:r>
          </a:p>
          <a:p>
            <a:r>
              <a:rPr lang="pt-PT" dirty="0"/>
              <a:t>- aleatória;</a:t>
            </a:r>
          </a:p>
          <a:p>
            <a:r>
              <a:rPr lang="pt-PT" dirty="0"/>
              <a:t>- áreas de interesse como teatro, música, desenho, etc.;</a:t>
            </a:r>
          </a:p>
          <a:p>
            <a:r>
              <a:rPr lang="pt-PT" dirty="0"/>
              <a:t>- questões cuja resolução levava à mesa de trabalho do grupo;</a:t>
            </a:r>
          </a:p>
          <a:p>
            <a:r>
              <a:rPr lang="pt-PT" dirty="0"/>
              <a:t>- cartões com animais, mas que exigiam a sua mímica;</a:t>
            </a:r>
          </a:p>
          <a:p>
            <a:r>
              <a:rPr lang="pt-PT" dirty="0"/>
              <a:t>- fazer corresponder frases;</a:t>
            </a:r>
          </a:p>
          <a:p>
            <a:r>
              <a:rPr lang="pt-PT" dirty="0"/>
              <a:t> - entre outros.</a:t>
            </a:r>
          </a:p>
          <a:p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0681" y="2461160"/>
            <a:ext cx="3866311" cy="28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08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Trabalho colaborativo:</a:t>
            </a:r>
            <a:endParaRPr lang="pt-PT" dirty="0"/>
          </a:p>
          <a:p>
            <a:r>
              <a:rPr lang="pt-PT" dirty="0"/>
              <a:t>A maioria das tarefas apresentadas fomentaram o trabalho colaborativo.</a:t>
            </a:r>
          </a:p>
          <a:p>
            <a:r>
              <a:rPr lang="pt-PT" dirty="0"/>
              <a:t>A primeira tarefa evidenciou de imediato a vantagem de trabalhar em grupo, </a:t>
            </a:r>
            <a:r>
              <a:rPr lang="pt-PT" dirty="0" smtClean="0"/>
              <a:t>(sozinhos </a:t>
            </a:r>
            <a:r>
              <a:rPr lang="pt-PT" dirty="0"/>
              <a:t>estaríamos horas para resolver os </a:t>
            </a:r>
            <a:r>
              <a:rPr lang="pt-PT" dirty="0" smtClean="0"/>
              <a:t>enigmas/tarefas/atividades), </a:t>
            </a:r>
            <a:r>
              <a:rPr lang="pt-PT" dirty="0"/>
              <a:t>os mais tímidos sentiram-se integrados, o grupo criou laços de coesão/espírito de equipa, melhorámos a capacidade de comunicação, fomentou-se a Auto estima/satisfação de conclusão de tarefas com êxito.</a:t>
            </a:r>
          </a:p>
          <a:p>
            <a:r>
              <a:rPr lang="pt-PT" dirty="0"/>
              <a:t> </a:t>
            </a:r>
          </a:p>
          <a:p>
            <a:r>
              <a:rPr lang="pt-PT" dirty="0"/>
              <a:t>A maior parte das </a:t>
            </a:r>
            <a:r>
              <a:rPr lang="pt-PT" dirty="0" smtClean="0"/>
              <a:t>atividades </a:t>
            </a:r>
            <a:r>
              <a:rPr lang="pt-PT" dirty="0"/>
              <a:t>culminou em conclusões teóricas, extraídas a nível pessoal, do grupo de trabalho e do grupo turma. Evitou-se o ensino centrado no </a:t>
            </a:r>
            <a:r>
              <a:rPr lang="pt-PT" dirty="0" smtClean="0"/>
              <a:t>formador/professor </a:t>
            </a:r>
            <a:r>
              <a:rPr lang="pt-PT" dirty="0"/>
              <a:t>enquanto comunicador </a:t>
            </a:r>
            <a:r>
              <a:rPr lang="pt-PT" dirty="0" smtClean="0"/>
              <a:t>favorecendo o </a:t>
            </a:r>
            <a:r>
              <a:rPr lang="pt-PT" i="1" dirty="0" err="1"/>
              <a:t>learning</a:t>
            </a:r>
            <a:r>
              <a:rPr lang="pt-PT" i="1" dirty="0"/>
              <a:t> </a:t>
            </a:r>
            <a:r>
              <a:rPr lang="pt-PT" i="1" dirty="0" err="1"/>
              <a:t>by</a:t>
            </a:r>
            <a:r>
              <a:rPr lang="pt-PT" i="1" dirty="0"/>
              <a:t> </a:t>
            </a:r>
            <a:r>
              <a:rPr lang="pt-PT" i="1" dirty="0" err="1"/>
              <a:t>doing</a:t>
            </a:r>
            <a:r>
              <a:rPr lang="pt-PT" dirty="0"/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06455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4272742" cy="4023360"/>
          </a:xfrm>
        </p:spPr>
        <p:txBody>
          <a:bodyPr/>
          <a:lstStyle/>
          <a:p>
            <a:endParaRPr lang="pt-PT" b="1" dirty="0" smtClean="0"/>
          </a:p>
          <a:p>
            <a:r>
              <a:rPr lang="pt-PT" b="1" dirty="0" smtClean="0"/>
              <a:t>Competências do século XXI</a:t>
            </a:r>
          </a:p>
          <a:p>
            <a:endParaRPr lang="pt-PT" dirty="0"/>
          </a:p>
        </p:txBody>
      </p:sp>
      <p:pic>
        <p:nvPicPr>
          <p:cNvPr id="4" name="Imagem 3" descr="http://www.blackberryrc.com/uploads/allimg/120316/1-1203161211560-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913275"/>
            <a:ext cx="4039986" cy="30641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5702531" y="2028305"/>
            <a:ext cx="54531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Literacia Financeira, </a:t>
            </a:r>
          </a:p>
          <a:p>
            <a:r>
              <a:rPr lang="pt-PT" dirty="0" smtClean="0"/>
              <a:t>Literacia em Saúde, </a:t>
            </a:r>
          </a:p>
          <a:p>
            <a:r>
              <a:rPr lang="pt-PT" dirty="0" smtClean="0"/>
              <a:t>Literacia Ambiental, </a:t>
            </a:r>
          </a:p>
          <a:p>
            <a:r>
              <a:rPr lang="pt-PT" dirty="0" err="1" smtClean="0"/>
              <a:t>Skills</a:t>
            </a:r>
            <a:r>
              <a:rPr lang="pt-PT" dirty="0" smtClean="0"/>
              <a:t> de Comunicação e Colaboração, </a:t>
            </a:r>
          </a:p>
          <a:p>
            <a:r>
              <a:rPr lang="pt-PT" dirty="0" smtClean="0"/>
              <a:t>Pensamento Crítico e </a:t>
            </a:r>
            <a:r>
              <a:rPr lang="pt-PT" dirty="0" err="1" smtClean="0"/>
              <a:t>Skills</a:t>
            </a:r>
            <a:r>
              <a:rPr lang="pt-PT" dirty="0" smtClean="0"/>
              <a:t> de Resolução de Problemas, </a:t>
            </a:r>
          </a:p>
          <a:p>
            <a:r>
              <a:rPr lang="pt-PT" dirty="0" smtClean="0"/>
              <a:t>Criatividade e Inovação, </a:t>
            </a:r>
          </a:p>
          <a:p>
            <a:r>
              <a:rPr lang="pt-PT" dirty="0" smtClean="0"/>
              <a:t>Habilidades de Vida e de Carreira, </a:t>
            </a:r>
          </a:p>
          <a:p>
            <a:r>
              <a:rPr lang="pt-PT" dirty="0" smtClean="0"/>
              <a:t>Liderança e Responsabilidade, </a:t>
            </a:r>
          </a:p>
          <a:p>
            <a:r>
              <a:rPr lang="pt-PT" dirty="0" err="1" smtClean="0"/>
              <a:t>Skills</a:t>
            </a:r>
            <a:r>
              <a:rPr lang="pt-PT" dirty="0" smtClean="0"/>
              <a:t> Sociais e Transculturais, </a:t>
            </a:r>
          </a:p>
          <a:p>
            <a:r>
              <a:rPr lang="pt-PT" dirty="0" smtClean="0"/>
              <a:t>Literacia Digital</a:t>
            </a:r>
          </a:p>
          <a:p>
            <a:endParaRPr lang="pt-PT" dirty="0"/>
          </a:p>
          <a:p>
            <a:r>
              <a:rPr lang="en-US" dirty="0" err="1"/>
              <a:t>Fizemos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o download do </a:t>
            </a:r>
            <a:r>
              <a:rPr lang="en-US" b="1" dirty="0" err="1"/>
              <a:t>i-nigma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/>
              <a:t>posterior a </a:t>
            </a:r>
            <a:r>
              <a:rPr lang="en-US" dirty="0" err="1"/>
              <a:t>correspondência</a:t>
            </a:r>
            <a:r>
              <a:rPr lang="en-US" dirty="0"/>
              <a:t> da </a:t>
            </a:r>
            <a:r>
              <a:rPr lang="en-US" dirty="0" err="1"/>
              <a:t>palavra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com a </a:t>
            </a:r>
            <a:r>
              <a:rPr lang="en-US" dirty="0" err="1"/>
              <a:t>definição</a:t>
            </a:r>
            <a:r>
              <a:rPr lang="en-US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638963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b="1" dirty="0" smtClean="0"/>
              <a:t>Pensamento crítico e criativo</a:t>
            </a:r>
            <a:endParaRPr lang="pt-PT" b="1" dirty="0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640" y="1927438"/>
            <a:ext cx="5400040" cy="4050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097281" y="2926080"/>
            <a:ext cx="4206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1. Cada uma das linhas das tabelas foi-nos fornecida recortada.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Para poder atribuir cada uma das linhas a uma das colunas, acabámos por debater em grupo cada um dos conceitos e significados.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62574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Innovative</a:t>
            </a:r>
            <a:r>
              <a:rPr lang="pt-PT" b="1" dirty="0"/>
              <a:t> </a:t>
            </a:r>
            <a:r>
              <a:rPr lang="pt-PT" b="1" dirty="0" err="1"/>
              <a:t>approaches</a:t>
            </a:r>
            <a:r>
              <a:rPr lang="pt-PT" b="1" dirty="0"/>
              <a:t> to </a:t>
            </a:r>
            <a:r>
              <a:rPr lang="pt-PT" b="1" dirty="0" err="1"/>
              <a:t>teaching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97279" y="1845733"/>
            <a:ext cx="10314791" cy="4289059"/>
          </a:xfrm>
        </p:spPr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b="1" dirty="0" smtClean="0"/>
              <a:t>Pensamento crítico e criativo – </a:t>
            </a:r>
            <a:r>
              <a:rPr lang="pt-PT" b="1" dirty="0" err="1" smtClean="0"/>
              <a:t>development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thinking</a:t>
            </a:r>
            <a:r>
              <a:rPr lang="pt-PT" b="1" dirty="0" smtClean="0"/>
              <a:t> </a:t>
            </a:r>
            <a:r>
              <a:rPr lang="pt-PT" b="1" dirty="0" err="1" smtClean="0"/>
              <a:t>skills</a:t>
            </a:r>
            <a:r>
              <a:rPr lang="pt-PT" b="1" dirty="0" smtClean="0"/>
              <a:t>,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critical</a:t>
            </a:r>
            <a:r>
              <a:rPr lang="pt-PT" b="1" dirty="0" smtClean="0"/>
              <a:t>, </a:t>
            </a:r>
            <a:r>
              <a:rPr lang="pt-PT" b="1" dirty="0" err="1" smtClean="0"/>
              <a:t>socially-engaged</a:t>
            </a:r>
            <a:r>
              <a:rPr lang="pt-PT" b="1" dirty="0" smtClean="0"/>
              <a:t> </a:t>
            </a:r>
            <a:r>
              <a:rPr lang="pt-PT" b="1" dirty="0" err="1" smtClean="0"/>
              <a:t>intelligence</a:t>
            </a:r>
            <a:endParaRPr lang="pt-PT" b="1" dirty="0" smtClean="0"/>
          </a:p>
          <a:p>
            <a:r>
              <a:rPr lang="pt-PT" b="1" dirty="0" err="1" smtClean="0"/>
              <a:t>Inquiry-based</a:t>
            </a:r>
            <a:r>
              <a:rPr lang="pt-PT" b="1" dirty="0" smtClean="0"/>
              <a:t> </a:t>
            </a:r>
            <a:r>
              <a:rPr lang="pt-PT" b="1" dirty="0" err="1" smtClean="0"/>
              <a:t>learning</a:t>
            </a:r>
            <a:r>
              <a:rPr lang="pt-PT" b="1" dirty="0" smtClean="0"/>
              <a:t>: </a:t>
            </a:r>
            <a:r>
              <a:rPr lang="pt-PT" dirty="0" smtClean="0"/>
              <a:t>aprendizagem ativa - colocar questões, problemas e cenários</a:t>
            </a:r>
          </a:p>
          <a:p>
            <a:r>
              <a:rPr lang="pt-PT" dirty="0" smtClean="0"/>
              <a:t>1. Testámos </a:t>
            </a:r>
            <a:r>
              <a:rPr lang="pt-PT" dirty="0"/>
              <a:t>uma tarefa em que procurávamos soluções em grupo para a escassez de recursos (sala s/cadeiras</a:t>
            </a:r>
            <a:r>
              <a:rPr lang="pt-PT" dirty="0" smtClean="0"/>
              <a:t>).</a:t>
            </a:r>
            <a:endParaRPr lang="pt-PT" dirty="0"/>
          </a:p>
          <a:p>
            <a:r>
              <a:rPr lang="pt-PT" dirty="0"/>
              <a:t> </a:t>
            </a:r>
            <a:r>
              <a:rPr lang="pt-PT" dirty="0" smtClean="0"/>
              <a:t>2. O seguinte passo foi questionar o grupo sobre o montante que estariam dispostos a pagar pela cadeira.</a:t>
            </a:r>
          </a:p>
          <a:p>
            <a:r>
              <a:rPr lang="pt-P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01103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979</Words>
  <Application>Microsoft Office PowerPoint</Application>
  <PresentationFormat>Personalizados</PresentationFormat>
  <Paragraphs>129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Retrospetiva</vt:lpstr>
      <vt:lpstr>Innovative approaches to teaching</vt:lpstr>
      <vt:lpstr>Innovative approaches to teaching</vt:lpstr>
      <vt:lpstr>Innovative approaches to teaching –           Abordagens inovadoras para o ensino</vt:lpstr>
      <vt:lpstr>Innovative approaches to teaching</vt:lpstr>
      <vt:lpstr>Innovative approaches to teaching</vt:lpstr>
      <vt:lpstr>Innovative approaches to teaching</vt:lpstr>
      <vt:lpstr>Innovative approaches to teaching</vt:lpstr>
      <vt:lpstr>Innovative approaches to teaching</vt:lpstr>
      <vt:lpstr>Innovative approaches to teaching</vt:lpstr>
      <vt:lpstr>Innovative approaches to teaching</vt:lpstr>
      <vt:lpstr>Innovative approaches to teaching</vt:lpstr>
      <vt:lpstr>Innovative approaches to teaching</vt:lpstr>
      <vt:lpstr>Innovative approaches to teaching</vt:lpstr>
      <vt:lpstr>Innovative approaches to teaching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approaches to teaching</dc:title>
  <dc:creator>Fatima Roque</dc:creator>
  <cp:lastModifiedBy>eseacd_auditorio</cp:lastModifiedBy>
  <cp:revision>31</cp:revision>
  <dcterms:created xsi:type="dcterms:W3CDTF">2018-09-18T11:27:27Z</dcterms:created>
  <dcterms:modified xsi:type="dcterms:W3CDTF">2018-09-19T14:24:55Z</dcterms:modified>
</cp:coreProperties>
</file>